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74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gsnwh6iWPbYyDEdR4MDNIWIK8/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7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a5d4016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3a5d4016e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ea248d4fe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ea248d4f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1ea248d4fe_3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91b4dab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a91b4da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3a91b4daba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3"/>
          <p:cNvGrpSpPr/>
          <p:nvPr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21" name="Google Shape;21;p13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3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3"/>
          <p:cNvSpPr/>
          <p:nvPr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3"/>
          <p:cNvSpPr txBox="1"/>
          <p:nvPr>
            <p:ph type="title"/>
          </p:nvPr>
        </p:nvSpPr>
        <p:spPr>
          <a:xfrm>
            <a:off x="447301" y="4585792"/>
            <a:ext cx="6326535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663332" y="5623128"/>
            <a:ext cx="4149784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2" type="body"/>
          </p:nvPr>
        </p:nvSpPr>
        <p:spPr>
          <a:xfrm>
            <a:off x="7663333" y="5918450"/>
            <a:ext cx="4149784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3" type="body"/>
          </p:nvPr>
        </p:nvSpPr>
        <p:spPr>
          <a:xfrm>
            <a:off x="7660113" y="4457140"/>
            <a:ext cx="4153339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3"/>
          <p:cNvSpPr/>
          <p:nvPr>
            <p:ph idx="4" type="pic"/>
          </p:nvPr>
        </p:nvSpPr>
        <p:spPr>
          <a:xfrm>
            <a:off x="0" y="1"/>
            <a:ext cx="12192000" cy="4391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609601" y="1195138"/>
            <a:ext cx="10981265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5"/>
          <p:cNvSpPr txBox="1"/>
          <p:nvPr>
            <p:ph idx="2" type="body"/>
          </p:nvPr>
        </p:nvSpPr>
        <p:spPr>
          <a:xfrm>
            <a:off x="609601" y="1608140"/>
            <a:ext cx="10981265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5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/>
          <p:nvPr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/>
          <p:nvPr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7"/>
          <p:cNvGrpSpPr/>
          <p:nvPr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46" name="Google Shape;46;p17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7"/>
          <p:cNvCxnSpPr/>
          <p:nvPr/>
        </p:nvCxnSpPr>
        <p:spPr>
          <a:xfrm>
            <a:off x="1265302" y="5832568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7"/>
          <p:cNvCxnSpPr/>
          <p:nvPr/>
        </p:nvCxnSpPr>
        <p:spPr>
          <a:xfrm>
            <a:off x="1265302" y="6340619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7"/>
          <p:cNvSpPr txBox="1"/>
          <p:nvPr/>
        </p:nvSpPr>
        <p:spPr>
          <a:xfrm>
            <a:off x="1062102" y="4303767"/>
            <a:ext cx="814849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7"/>
          <p:cNvSpPr txBox="1"/>
          <p:nvPr>
            <p:ph type="title"/>
          </p:nvPr>
        </p:nvSpPr>
        <p:spPr>
          <a:xfrm>
            <a:off x="1059043" y="4240780"/>
            <a:ext cx="8151556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1059043" y="5799369"/>
            <a:ext cx="8151556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7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>
            <p:ph idx="2" type="pic"/>
          </p:nvPr>
        </p:nvSpPr>
        <p:spPr>
          <a:xfrm>
            <a:off x="-18016" y="-8410"/>
            <a:ext cx="9301717" cy="41565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09600" y="1600201"/>
            <a:ext cx="5264707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8"/>
          <p:cNvSpPr/>
          <p:nvPr>
            <p:ph idx="2" type="pic"/>
          </p:nvPr>
        </p:nvSpPr>
        <p:spPr>
          <a:xfrm>
            <a:off x="6228806" y="1600373"/>
            <a:ext cx="5353593" cy="434254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18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609600" y="1600201"/>
            <a:ext cx="5264707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19"/>
          <p:cNvSpPr txBox="1"/>
          <p:nvPr>
            <p:ph idx="2" type="body"/>
          </p:nvPr>
        </p:nvSpPr>
        <p:spPr>
          <a:xfrm>
            <a:off x="6197600" y="1600201"/>
            <a:ext cx="53848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9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19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609600" y="1535113"/>
            <a:ext cx="526518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609600" y="2174876"/>
            <a:ext cx="5265184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0"/>
          <p:cNvSpPr txBox="1"/>
          <p:nvPr>
            <p:ph idx="4" type="body"/>
          </p:nvPr>
        </p:nvSpPr>
        <p:spPr>
          <a:xfrm>
            <a:off x="6193368" y="2174876"/>
            <a:ext cx="5389033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0"/>
          <p:cNvSpPr txBox="1"/>
          <p:nvPr>
            <p:ph idx="5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0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1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U_sig132.tif" id="10" name="Google Shape;10;p12"/>
          <p:cNvSpPr/>
          <p:nvPr/>
        </p:nvSpPr>
        <p:spPr>
          <a:xfrm>
            <a:off x="609600" y="6075633"/>
            <a:ext cx="2031832" cy="4791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1" name="Google Shape;11;p12"/>
          <p:cNvGrpSpPr/>
          <p:nvPr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2" name="Google Shape;12;p12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2"/>
            <p:cNvPicPr preferRelativeResize="0"/>
            <p:nvPr/>
          </p:nvPicPr>
          <p:blipFill rotWithShape="1">
            <a:blip r:embed="rId1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2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2"/>
          <p:cNvSpPr txBox="1"/>
          <p:nvPr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Relationship Id="rId9" Type="http://schemas.openxmlformats.org/officeDocument/2006/relationships/image" Target="../media/image38.jpg"/><Relationship Id="rId5" Type="http://schemas.openxmlformats.org/officeDocument/2006/relationships/image" Target="../media/image34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VQ2Hahq3VPmgzFTnl6XzCrSrcBdrABu1/view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1" Type="http://schemas.openxmlformats.org/officeDocument/2006/relationships/image" Target="../media/image42.png"/><Relationship Id="rId10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382009" y="4460532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 477 FINAL REVIEW: TEAM #3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>
            <p:ph idx="4" type="pic"/>
          </p:nvPr>
        </p:nvSpPr>
        <p:spPr>
          <a:xfrm>
            <a:off x="0" y="-4"/>
            <a:ext cx="12192000" cy="4391025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3686318" y="2018581"/>
            <a:ext cx="5191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&lt;Add team picture and relevant project picture here&gt;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24951" l="0" r="0" t="11019"/>
          <a:stretch/>
        </p:blipFill>
        <p:spPr>
          <a:xfrm>
            <a:off x="1451975" y="7738"/>
            <a:ext cx="9144000" cy="43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5d4016e3_0_5"/>
          <p:cNvSpPr txBox="1"/>
          <p:nvPr>
            <p:ph type="title"/>
          </p:nvPr>
        </p:nvSpPr>
        <p:spPr>
          <a:xfrm>
            <a:off x="609600" y="287723"/>
            <a:ext cx="10981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pic>
        <p:nvPicPr>
          <p:cNvPr id="179" name="Google Shape;179;g23a5d4016e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800" y="1058882"/>
            <a:ext cx="2152000" cy="28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3a5d4016e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75" y="3878075"/>
            <a:ext cx="2044069" cy="27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3a5d4016e3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325" y="969542"/>
            <a:ext cx="2044075" cy="272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3a5d4016e3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527900" y="3834375"/>
            <a:ext cx="2286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3a5d4016e3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0367" y="4391550"/>
            <a:ext cx="4300433" cy="2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3a5d4016e3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2463" y="969550"/>
            <a:ext cx="2286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3a5d4016e3_0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31575" y="1036525"/>
            <a:ext cx="2286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</a:t>
            </a:r>
            <a:endParaRPr/>
          </a:p>
        </p:txBody>
      </p:sp>
      <p:sp>
        <p:nvSpPr>
          <p:cNvPr id="191" name="Google Shape;191;p10"/>
          <p:cNvSpPr txBox="1"/>
          <p:nvPr>
            <p:ph idx="1" type="body"/>
          </p:nvPr>
        </p:nvSpPr>
        <p:spPr>
          <a:xfrm>
            <a:off x="697347" y="1075482"/>
            <a:ext cx="10358580" cy="4870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(Hardware): An ability for a microcontroller to operate multiple DC motors connected to a high-friction roller to consistently take only the bottom card off a deck with an error-free rate of at least 90%.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(Hardware): An ability for a microcontroller and the Raspberry Pi to communicate via a UART transmission line.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(Hardware): An ability for a microcontroller to control a stepper motor to precisely rotate the shuffling wheel.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(Hardware): An ability for a microcontroller to control an LCD screen via SPI to display device status and user inputs.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(Software): An ability for the Raspberry Pi to determine the rank and suit of individual cards with an accuracy of 75% or higher by taking a picture of it and processing the image.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Stretch Goals</a:t>
            </a:r>
            <a:endParaRPr/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(Software): An ability to host a web server on the Raspberry Pi that, when connected to via WiFi, provides a web interface for the user to input desired settings and control the device.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(Software): An ability to recognize when a previous image recognition was performed incorrectly and error correct by altering the output order accordingly.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(Software): An ability to perform generalized card recognition, i.e. recognize cards other than standard size print Bicycle playing cards.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ea248d4fe_3_7"/>
          <p:cNvSpPr txBox="1"/>
          <p:nvPr>
            <p:ph type="title"/>
          </p:nvPr>
        </p:nvSpPr>
        <p:spPr>
          <a:xfrm>
            <a:off x="609600" y="315431"/>
            <a:ext cx="109812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21ea248d4fe_3_7" title="My Movi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050" y="921100"/>
            <a:ext cx="7915900" cy="59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idx="4294967295" type="body"/>
          </p:nvPr>
        </p:nvSpPr>
        <p:spPr>
          <a:xfrm>
            <a:off x="2406650" y="2734575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71582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Design Challenges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Individual Contributions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Video Demonstration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00" y="1000675"/>
            <a:ext cx="3075800" cy="30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57200" y="1276700"/>
            <a:ext cx="4969200" cy="4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Automatic Card Shuffler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Allows user to specify deck order or winner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Scans cards and inserts them in calculated order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Cards drop out onto deck in order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Uses computer vision to identify cards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Uses motors to place card in predetermined slot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UI through LCD and Button Inputs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</a:pPr>
            <a:r>
              <a:rPr lang="en-US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Middleground cost-wise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650" y="1036499"/>
            <a:ext cx="3914850" cy="2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525" y="3995374"/>
            <a:ext cx="3485800" cy="2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400" y="3784775"/>
            <a:ext cx="2680500" cy="2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813" y="1036505"/>
            <a:ext cx="2195925" cy="216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678875" y="1064215"/>
            <a:ext cx="1096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/>
              <a:t>Overall Electrical Schematic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25" y="1558030"/>
            <a:ext cx="8578149" cy="50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DESIGN CHALLENGES</a:t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678873" y="1036506"/>
            <a:ext cx="11042100" cy="4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Mechanical integration</a:t>
            </a:r>
            <a:endParaRPr sz="22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Precise mounting</a:t>
            </a:r>
            <a:endParaRPr sz="22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Stepper motor driver configuration</a:t>
            </a:r>
            <a:endParaRPr sz="2200"/>
          </a:p>
        </p:txBody>
      </p:sp>
      <p:pic>
        <p:nvPicPr>
          <p:cNvPr id="123" name="Google Shape;1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0" y="2346424"/>
            <a:ext cx="5490427" cy="35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252" y="3926425"/>
            <a:ext cx="1513299" cy="27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91b4daba_0_3"/>
          <p:cNvSpPr txBox="1"/>
          <p:nvPr>
            <p:ph type="title"/>
          </p:nvPr>
        </p:nvSpPr>
        <p:spPr>
          <a:xfrm>
            <a:off x="609600" y="315431"/>
            <a:ext cx="109812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Challenges</a:t>
            </a:r>
            <a:endParaRPr/>
          </a:p>
        </p:txBody>
      </p:sp>
      <p:sp>
        <p:nvSpPr>
          <p:cNvPr id="131" name="Google Shape;131;g23a91b4daba_0_3"/>
          <p:cNvSpPr txBox="1"/>
          <p:nvPr>
            <p:ph idx="1" type="body"/>
          </p:nvPr>
        </p:nvSpPr>
        <p:spPr>
          <a:xfrm>
            <a:off x="609601" y="1195138"/>
            <a:ext cx="10981200" cy="473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●"/>
            </a:pPr>
            <a:r>
              <a:rPr lang="en-US" sz="2100"/>
              <a:t>Last minute component failure</a:t>
            </a:r>
            <a:endParaRPr sz="21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100"/>
              <a:t>Buck converter</a:t>
            </a:r>
            <a:endParaRPr sz="21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100"/>
              <a:t>Motor mount</a:t>
            </a:r>
            <a:endParaRPr sz="2100"/>
          </a:p>
        </p:txBody>
      </p:sp>
      <p:pic>
        <p:nvPicPr>
          <p:cNvPr id="132" name="Google Shape;132;g23a91b4daba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950" y="1064225"/>
            <a:ext cx="3992850" cy="3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3a91b4daba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937978" y="1855650"/>
            <a:ext cx="3040699" cy="469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39" name="Google Shape;139;p6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Zach Williams</a:t>
            </a: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045" y="3896395"/>
            <a:ext cx="3176450" cy="18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50" y="1378075"/>
            <a:ext cx="3068200" cy="32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402" y="1036502"/>
            <a:ext cx="3287900" cy="28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0350" y="1345750"/>
            <a:ext cx="3433576" cy="25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488" y="3999224"/>
            <a:ext cx="3630450" cy="2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650" y="4637675"/>
            <a:ext cx="2869352" cy="20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6376" y="5696964"/>
            <a:ext cx="2225577" cy="10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100" y="4054671"/>
            <a:ext cx="4054249" cy="30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997" y="634246"/>
            <a:ext cx="3937999" cy="337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324" y="4160047"/>
            <a:ext cx="5505664" cy="269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6">
            <a:alphaModFix/>
          </a:blip>
          <a:srcRect b="0" l="0" r="11847" t="0"/>
          <a:stretch/>
        </p:blipFill>
        <p:spPr>
          <a:xfrm>
            <a:off x="-174500" y="4227425"/>
            <a:ext cx="2790875" cy="27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375" y="935152"/>
            <a:ext cx="3045902" cy="15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30472"/>
            <a:ext cx="2403702" cy="18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9">
            <a:alphaModFix/>
          </a:blip>
          <a:srcRect b="10589" l="3753" r="20717" t="16380"/>
          <a:stretch/>
        </p:blipFill>
        <p:spPr>
          <a:xfrm>
            <a:off x="4902100" y="935138"/>
            <a:ext cx="3444802" cy="18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77094" y="3193444"/>
            <a:ext cx="2560900" cy="1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4924" y="2628272"/>
            <a:ext cx="2790876" cy="186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Utkarsh Priyam</a:t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>
            <a:off x="485853" y="1420944"/>
            <a:ext cx="4761053" cy="5185690"/>
            <a:chOff x="152400" y="1454269"/>
            <a:chExt cx="4761053" cy="5185690"/>
          </a:xfrm>
        </p:grpSpPr>
        <p:pic>
          <p:nvPicPr>
            <p:cNvPr id="169" name="Google Shape;16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454269"/>
              <a:ext cx="4761052" cy="255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1" y="4080445"/>
              <a:ext cx="4761052" cy="2559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8"/>
          <p:cNvGrpSpPr/>
          <p:nvPr/>
        </p:nvGrpSpPr>
        <p:grpSpPr>
          <a:xfrm>
            <a:off x="5985157" y="1255442"/>
            <a:ext cx="5693842" cy="5516692"/>
            <a:chOff x="6058807" y="1188905"/>
            <a:chExt cx="5693842" cy="5516692"/>
          </a:xfrm>
        </p:grpSpPr>
        <p:pic>
          <p:nvPicPr>
            <p:cNvPr id="172" name="Google Shape;1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58807" y="1342205"/>
              <a:ext cx="2951017" cy="5210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8582" y="1188905"/>
              <a:ext cx="2664067" cy="55166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